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64" r:id="rId4"/>
    <p:sldId id="265" r:id="rId5"/>
    <p:sldId id="271" r:id="rId6"/>
    <p:sldId id="272" r:id="rId7"/>
    <p:sldId id="274" r:id="rId8"/>
    <p:sldId id="275" r:id="rId9"/>
    <p:sldId id="269" r:id="rId10"/>
    <p:sldId id="277" r:id="rId11"/>
    <p:sldId id="270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264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255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594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357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735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104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083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755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222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836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277-60C9-480D-8E57-869217EF3E12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42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AC277-60C9-480D-8E57-869217EF3E12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53FB6E-80B9-4A01-AAC2-A2C64C2D2D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9320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BE03DA4-C119-FA9B-518A-AF8B594D47F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81735" y="3090081"/>
            <a:ext cx="5829300" cy="193797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实验二 </a:t>
            </a:r>
            <a:br>
              <a:rPr lang="en-US" altLang="zh-CN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</a:br>
            <a:r>
              <a:rPr lang="en-US" altLang="zh-CN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GPIO</a:t>
            </a:r>
            <a:r>
              <a:rPr lang="zh-CN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操作一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116006" y="620618"/>
            <a:ext cx="6430612" cy="15903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嵌入式微处理器系统设计</a:t>
            </a:r>
            <a:endParaRPr lang="en-US" altLang="zh-CN" sz="32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实验报告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23102" y="2538483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D2F2035-99C7-7EEA-EDFB-C5E74CFD365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2510" y="7236724"/>
            <a:ext cx="6129956" cy="14428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lnSpc>
                <a:spcPct val="150000"/>
              </a:lnSpc>
              <a:buNone/>
            </a:pPr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姓名：邱金羽</a:t>
            </a:r>
            <a:endParaRPr lang="en-US" altLang="zh-C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lvl="0" algn="l">
              <a:lnSpc>
                <a:spcPct val="150000"/>
              </a:lnSpc>
              <a:buNone/>
            </a:pPr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学号：</a:t>
            </a:r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2038010061</a:t>
            </a:r>
          </a:p>
          <a:p>
            <a:pPr lvl="0" algn="l">
              <a:lnSpc>
                <a:spcPct val="150000"/>
              </a:lnSpc>
              <a:buNone/>
            </a:pP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DA7C0F69-D64A-C70E-A0C6-78627775291D}"/>
              </a:ext>
            </a:extLst>
          </p:cNvPr>
          <p:cNvCxnSpPr>
            <a:cxnSpLocks/>
          </p:cNvCxnSpPr>
          <p:nvPr/>
        </p:nvCxnSpPr>
        <p:spPr>
          <a:xfrm>
            <a:off x="480251" y="603458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8790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-221776" y="418000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实验结果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816fed1fa173babb9e212db0e0e9bc53">
            <a:hlinkClick r:id="" action="ppaction://media"/>
            <a:extLst>
              <a:ext uri="{FF2B5EF4-FFF2-40B4-BE49-F238E27FC236}">
                <a16:creationId xmlns:a16="http://schemas.microsoft.com/office/drawing/2014/main" id="{AE8C7A7D-3BEF-0F47-1710-E5E37A37D5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2675" y="1608340"/>
            <a:ext cx="4461914" cy="793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7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-221776" y="418000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小结思考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2A08AC26-2C0E-3B85-348A-F62A55D3EF08}"/>
              </a:ext>
            </a:extLst>
          </p:cNvPr>
          <p:cNvSpPr txBox="1"/>
          <p:nvPr/>
        </p:nvSpPr>
        <p:spPr>
          <a:xfrm>
            <a:off x="423102" y="1670050"/>
            <a:ext cx="60322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这个扩展板上的按键抖动比之前见到的按键的抖动都要严重，延时</a:t>
            </a:r>
            <a:r>
              <a:rPr lang="en-US" altLang="zh-CN" dirty="0"/>
              <a:t>20ms</a:t>
            </a:r>
            <a:r>
              <a:rPr lang="zh-CN" altLang="en-US" dirty="0"/>
              <a:t>消抖后效果才比较稳定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之前没有使用过滴答的回调函数，这次用到了，通过上网查询发现一开始没有在 </a:t>
            </a:r>
            <a:r>
              <a:rPr lang="en-US" altLang="zh-CN" dirty="0"/>
              <a:t>`void </a:t>
            </a:r>
            <a:r>
              <a:rPr lang="en-US" altLang="zh-CN" dirty="0" err="1"/>
              <a:t>SysTick_Handler</a:t>
            </a:r>
            <a:r>
              <a:rPr lang="en-US" altLang="zh-CN" dirty="0"/>
              <a:t>(void)` </a:t>
            </a:r>
            <a:r>
              <a:rPr lang="zh-CN" altLang="en-US" dirty="0"/>
              <a:t>中添加 </a:t>
            </a:r>
            <a:r>
              <a:rPr lang="en-US" altLang="zh-CN" dirty="0"/>
              <a:t>`</a:t>
            </a:r>
            <a:r>
              <a:rPr lang="en-US" altLang="zh-CN" dirty="0" err="1"/>
              <a:t>HAL_SYSTICK_IRQHandler</a:t>
            </a:r>
            <a:r>
              <a:rPr lang="en-US" altLang="zh-CN" dirty="0"/>
              <a:t>()`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57803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BE03DA4-C119-FA9B-518A-AF8B594D47F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24586" y="2552701"/>
            <a:ext cx="5829300" cy="19379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实验三 </a:t>
            </a:r>
            <a:br>
              <a:rPr lang="en-US" altLang="zh-CN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</a:b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GPIO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操作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：板级支持包的修改与添加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116006" y="620618"/>
            <a:ext cx="6430612" cy="15903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嵌入式微处理器系统设计</a:t>
            </a:r>
            <a:endParaRPr lang="en-US" altLang="zh-CN" sz="32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实验报告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23102" y="2538483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D2F2035-99C7-7EEA-EDFB-C5E74CFD365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2510" y="7236724"/>
            <a:ext cx="6129956" cy="14428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lnSpc>
                <a:spcPct val="150000"/>
              </a:lnSpc>
              <a:buNone/>
            </a:pPr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姓名：邱金羽</a:t>
            </a:r>
            <a:endParaRPr lang="en-US" altLang="zh-C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lvl="0" algn="l">
              <a:lnSpc>
                <a:spcPct val="150000"/>
              </a:lnSpc>
              <a:buNone/>
            </a:pPr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学号：</a:t>
            </a:r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2038010061</a:t>
            </a:r>
          </a:p>
          <a:p>
            <a:pPr lvl="0" algn="l">
              <a:lnSpc>
                <a:spcPct val="150000"/>
              </a:lnSpc>
              <a:buNone/>
            </a:pP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DA7C0F69-D64A-C70E-A0C6-78627775291D}"/>
              </a:ext>
            </a:extLst>
          </p:cNvPr>
          <p:cNvCxnSpPr>
            <a:cxnSpLocks/>
          </p:cNvCxnSpPr>
          <p:nvPr/>
        </p:nvCxnSpPr>
        <p:spPr>
          <a:xfrm>
            <a:off x="480251" y="603458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867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-221776" y="418000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实验目的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983AF5E4-42E5-7298-8023-5CBD09DF24C4}"/>
              </a:ext>
            </a:extLst>
          </p:cNvPr>
          <p:cNvSpPr txBox="1"/>
          <p:nvPr/>
        </p:nvSpPr>
        <p:spPr>
          <a:xfrm>
            <a:off x="831086" y="2007352"/>
            <a:ext cx="51958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/>
              <a:t>掌握基于</a:t>
            </a:r>
            <a:r>
              <a:rPr lang="en-US" altLang="zh-CN" sz="1800" dirty="0"/>
              <a:t>HAL</a:t>
            </a:r>
            <a:r>
              <a:rPr lang="zh-CN" altLang="en-US" sz="1800" dirty="0"/>
              <a:t>库的</a:t>
            </a:r>
            <a:r>
              <a:rPr lang="en-US" altLang="zh-CN" sz="1800" dirty="0"/>
              <a:t>GPIO</a:t>
            </a:r>
            <a:r>
              <a:rPr lang="zh-CN" altLang="en-US" sz="1800" dirty="0"/>
              <a:t>控制方法</a:t>
            </a:r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/>
              <a:t>掌握</a:t>
            </a:r>
            <a:r>
              <a:rPr lang="en-US" altLang="zh-CN" sz="1800" dirty="0"/>
              <a:t>BSP</a:t>
            </a:r>
            <a:r>
              <a:rPr lang="zh-CN" altLang="en-US" sz="1800" dirty="0"/>
              <a:t>文件的修改和添加方法</a:t>
            </a:r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/>
              <a:t>初步了解系统时钟及其用法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608762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-221776" y="418000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实验内容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DFBFCBC0-CF7B-6CF3-AB45-4AD6FFCF1E1D}"/>
              </a:ext>
            </a:extLst>
          </p:cNvPr>
          <p:cNvSpPr txBox="1"/>
          <p:nvPr/>
        </p:nvSpPr>
        <p:spPr>
          <a:xfrm>
            <a:off x="412866" y="1815064"/>
            <a:ext cx="6032268" cy="2807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685800">
              <a:lnSpc>
                <a:spcPct val="150000"/>
              </a:lnSpc>
              <a:buClr>
                <a:srgbClr val="0563C1"/>
              </a:buClr>
              <a:buNone/>
            </a:pP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cubemx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输出代码框架 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自主设计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LED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、蜂鸣器、按键相关外设的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BSP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文件；</a:t>
            </a:r>
            <a:endParaRPr lang="en-US" altLang="zh-CN" sz="2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defTabSz="685800">
              <a:lnSpc>
                <a:spcPct val="150000"/>
              </a:lnSpc>
              <a:buClr>
                <a:srgbClr val="0563C1"/>
              </a:buClr>
              <a:buNone/>
            </a:pP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加载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BSP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层文件；</a:t>
            </a:r>
            <a:endParaRPr lang="en-US" altLang="zh-CN" sz="2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defTabSz="685800">
              <a:lnSpc>
                <a:spcPct val="150000"/>
              </a:lnSpc>
              <a:buClr>
                <a:srgbClr val="0563C1"/>
              </a:buClr>
              <a:buNone/>
            </a:pPr>
            <a:endParaRPr lang="en-US" altLang="zh-CN" sz="2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defTabSz="685800">
              <a:lnSpc>
                <a:spcPct val="150000"/>
              </a:lnSpc>
              <a:buClr>
                <a:srgbClr val="0563C1"/>
              </a:buClr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利用所设计、导入文件，完成实验二功能，并设计其他创意功能。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4610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-462476" y="205797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操作过程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23102" y="1274146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40F4BB25-9673-0D7D-3B8C-D1E7B907D198}"/>
              </a:ext>
            </a:extLst>
          </p:cNvPr>
          <p:cNvSpPr txBox="1"/>
          <p:nvPr/>
        </p:nvSpPr>
        <p:spPr>
          <a:xfrm>
            <a:off x="423102" y="1670050"/>
            <a:ext cx="6032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保持上次实验的 </a:t>
            </a:r>
            <a:r>
              <a:rPr lang="en-US" altLang="zh-CN" dirty="0" err="1"/>
              <a:t>CubeMX</a:t>
            </a:r>
            <a:r>
              <a:rPr lang="zh-CN" altLang="en-US" dirty="0"/>
              <a:t> 配置</a:t>
            </a:r>
            <a:endParaRPr lang="en-US" altLang="zh-CN" dirty="0"/>
          </a:p>
          <a:p>
            <a:r>
              <a:rPr lang="zh-CN" altLang="en-US" dirty="0"/>
              <a:t>添加写好的 </a:t>
            </a:r>
            <a:r>
              <a:rPr lang="en-US" altLang="zh-CN" dirty="0"/>
              <a:t>BSP </a:t>
            </a:r>
            <a:r>
              <a:rPr lang="zh-CN" altLang="en-US" dirty="0"/>
              <a:t>文件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C6992C-44D3-657E-DC84-C104C556F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2614344"/>
            <a:ext cx="5943597" cy="301170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30FD915-E537-4341-9E98-4101ED6A5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27" y="5741400"/>
            <a:ext cx="6241817" cy="301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0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303662" y="336468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核心代码及注释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C991D41-CFFF-1E39-E497-1B0728846F56}"/>
              </a:ext>
            </a:extLst>
          </p:cNvPr>
          <p:cNvSpPr txBox="1"/>
          <p:nvPr/>
        </p:nvSpPr>
        <p:spPr>
          <a:xfrm>
            <a:off x="423102" y="1670050"/>
            <a:ext cx="60322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主文件中添加 </a:t>
            </a:r>
            <a:r>
              <a:rPr lang="en-US" altLang="zh-CN" dirty="0"/>
              <a:t>#include "</a:t>
            </a:r>
            <a:r>
              <a:rPr lang="en-US" altLang="zh-CN" dirty="0" err="1"/>
              <a:t>bsp_device.h</a:t>
            </a:r>
            <a:r>
              <a:rPr lang="en-US" altLang="zh-CN" dirty="0"/>
              <a:t>“</a:t>
            </a:r>
          </a:p>
          <a:p>
            <a:r>
              <a:rPr lang="zh-CN" altLang="en-US" dirty="0"/>
              <a:t>该文件中包含四个函数，其中包括一个按键扫描函数和三个设备驱动函数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12368C-E984-B198-23F4-9E970296B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18" y="2762175"/>
            <a:ext cx="6115364" cy="138437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D974EFC-F68A-256E-55A7-2CC2050D8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23" y="4953000"/>
            <a:ext cx="5912154" cy="352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1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303662" y="336468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核心代码及注释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C991D41-CFFF-1E39-E497-1B0728846F56}"/>
              </a:ext>
            </a:extLst>
          </p:cNvPr>
          <p:cNvSpPr txBox="1"/>
          <p:nvPr/>
        </p:nvSpPr>
        <p:spPr>
          <a:xfrm>
            <a:off x="423102" y="1670050"/>
            <a:ext cx="60322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main </a:t>
            </a:r>
            <a:r>
              <a:rPr lang="zh-CN" altLang="en-US" dirty="0"/>
              <a:t>函数中在 </a:t>
            </a:r>
            <a:r>
              <a:rPr lang="en-US" altLang="zh-CN" dirty="0"/>
              <a:t>while(1) </a:t>
            </a:r>
            <a:r>
              <a:rPr lang="zh-CN" altLang="en-US" dirty="0"/>
              <a:t>中调用按键扫描函数，得到的函数值为设备状态</a:t>
            </a:r>
            <a:endParaRPr lang="en-US" altLang="zh-CN" dirty="0"/>
          </a:p>
          <a:p>
            <a:r>
              <a:rPr lang="zh-CN" altLang="en-US" dirty="0"/>
              <a:t>滴答定时器的回调函数中使用状态判断设备驱动方式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B40E3B7-383A-BBDA-86C4-3269E78C5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64" y="6171038"/>
            <a:ext cx="6071667" cy="190676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F319750-FDDC-1916-45A3-F4F9DA3B9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92" y="3455061"/>
            <a:ext cx="6032810" cy="185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84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303662" y="336468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核心代码及注释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C991D41-CFFF-1E39-E497-1B0728846F56}"/>
              </a:ext>
            </a:extLst>
          </p:cNvPr>
          <p:cNvSpPr txBox="1"/>
          <p:nvPr/>
        </p:nvSpPr>
        <p:spPr>
          <a:xfrm>
            <a:off x="423102" y="1670050"/>
            <a:ext cx="603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BSP </a:t>
            </a:r>
            <a:r>
              <a:rPr lang="zh-CN" altLang="en-US" dirty="0"/>
              <a:t>中的函数实现</a:t>
            </a:r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C1BCE41-4BC2-8A5C-DAD9-D9F9F4856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98" y="7528014"/>
            <a:ext cx="6121401" cy="200153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82FA64-0CD1-3A62-6741-210D7A848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75" y="2147059"/>
            <a:ext cx="6032268" cy="527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437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303662" y="336468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核心代码及注释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76C9F813-1C2C-1216-0F0D-67D34EFA9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60" y="2393766"/>
            <a:ext cx="6230352" cy="610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820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-221776" y="418000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实验目的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983AF5E4-42E5-7298-8023-5CBD09DF24C4}"/>
              </a:ext>
            </a:extLst>
          </p:cNvPr>
          <p:cNvSpPr txBox="1"/>
          <p:nvPr/>
        </p:nvSpPr>
        <p:spPr>
          <a:xfrm>
            <a:off x="831086" y="2007352"/>
            <a:ext cx="519582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进一步熟悉</a:t>
            </a:r>
            <a:r>
              <a:rPr lang="en-US" altLang="zh-CN" dirty="0"/>
              <a:t>CT117E-M4</a:t>
            </a:r>
            <a:r>
              <a:rPr lang="zh-CN" altLang="en-US" dirty="0"/>
              <a:t>平台的电路连接和主要资源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掌握利用</a:t>
            </a:r>
            <a:r>
              <a:rPr lang="en-US" altLang="zh-CN" dirty="0"/>
              <a:t>STM32CUBEMX</a:t>
            </a:r>
            <a:r>
              <a:rPr lang="zh-CN" altLang="en-US" dirty="0"/>
              <a:t>软件正确配置</a:t>
            </a:r>
            <a:r>
              <a:rPr lang="en-US" altLang="zh-CN" dirty="0"/>
              <a:t>GPIO</a:t>
            </a:r>
            <a:r>
              <a:rPr lang="zh-CN" altLang="en-US" dirty="0"/>
              <a:t>的方法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掌握基于</a:t>
            </a:r>
            <a:r>
              <a:rPr lang="en-US" altLang="zh-CN" dirty="0"/>
              <a:t>HAL</a:t>
            </a:r>
            <a:r>
              <a:rPr lang="zh-CN" altLang="en-US" dirty="0"/>
              <a:t>库的</a:t>
            </a:r>
            <a:r>
              <a:rPr lang="en-US" altLang="zh-CN" dirty="0"/>
              <a:t>GPIO</a:t>
            </a:r>
            <a:r>
              <a:rPr lang="zh-CN" altLang="en-US" dirty="0"/>
              <a:t>控制方法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掌握按键扫描程序的写法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897507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211147" y="423249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核心代码及注释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8941E531-952E-F105-70AA-4F0F4AFD7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76" y="2040362"/>
            <a:ext cx="5797848" cy="406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84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-221776" y="418000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实验结果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816fed1fa173babb9e212db0e0e9bc53">
            <a:hlinkClick r:id="" action="ppaction://media"/>
            <a:extLst>
              <a:ext uri="{FF2B5EF4-FFF2-40B4-BE49-F238E27FC236}">
                <a16:creationId xmlns:a16="http://schemas.microsoft.com/office/drawing/2014/main" id="{AE8C7A7D-3BEF-0F47-1710-E5E37A37D5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2675" y="1608340"/>
            <a:ext cx="4461914" cy="793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07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-221776" y="418000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小结思考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2A08AC26-2C0E-3B85-348A-F62A55D3EF08}"/>
              </a:ext>
            </a:extLst>
          </p:cNvPr>
          <p:cNvSpPr txBox="1"/>
          <p:nvPr/>
        </p:nvSpPr>
        <p:spPr>
          <a:xfrm>
            <a:off x="423102" y="1670050"/>
            <a:ext cx="6032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使用</a:t>
            </a:r>
            <a:r>
              <a:rPr lang="en-US" altLang="zh-CN" dirty="0"/>
              <a:t>BSP</a:t>
            </a:r>
            <a:r>
              <a:rPr lang="zh-CN" altLang="en-US" dirty="0"/>
              <a:t>后在主函数中状态机的可读性得到了大大地增强。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65263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-221776" y="418000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实验内容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DFBFCBC0-CF7B-6CF3-AB45-4AD6FFCF1E1D}"/>
              </a:ext>
            </a:extLst>
          </p:cNvPr>
          <p:cNvSpPr txBox="1"/>
          <p:nvPr/>
        </p:nvSpPr>
        <p:spPr>
          <a:xfrm>
            <a:off x="412866" y="1815064"/>
            <a:ext cx="6032268" cy="4478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buNone/>
            </a:pP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利用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STM32CUBEMX</a:t>
            </a: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创建一个新工程，实现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GPIO</a:t>
            </a: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基本操作，</a:t>
            </a:r>
            <a:endParaRPr lang="en-US" altLang="zh-C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lvl="0" algn="l">
              <a:buNone/>
            </a:pP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要求：</a:t>
            </a:r>
          </a:p>
          <a:p>
            <a:pPr lvl="0" algn="l">
              <a:buNone/>
            </a:pPr>
            <a:r>
              <a:rPr lang="en-US" altLang="zh-C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1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、正确创建一个新工程；</a:t>
            </a:r>
            <a:endParaRPr lang="en-US" altLang="zh-CN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lvl="0" algn="l">
              <a:buNone/>
            </a:pPr>
            <a:r>
              <a:rPr lang="en-US" altLang="zh-C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2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、合理配置</a:t>
            </a:r>
            <a:r>
              <a:rPr lang="en-US" altLang="zh-C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GPIO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与系统时钟；</a:t>
            </a:r>
            <a:endParaRPr lang="en-US" altLang="zh-CN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lvl="0" algn="l">
              <a:buNone/>
            </a:pPr>
            <a:r>
              <a:rPr lang="en-US" altLang="zh-C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3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、初始化上电静默（</a:t>
            </a:r>
            <a:r>
              <a:rPr lang="zh-CN" altLang="en-US" sz="18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关掉所有灯、蜂鸣器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）；</a:t>
            </a:r>
            <a:endParaRPr lang="en-US" altLang="zh-CN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lvl="0" algn="l">
              <a:buNone/>
            </a:pPr>
            <a:r>
              <a:rPr lang="en-US" altLang="zh-CN" sz="1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      </a:t>
            </a:r>
            <a:r>
              <a:rPr lang="zh-CN" altLang="en-US" sz="1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了解工程文件结构和代码框架；阅读</a:t>
            </a:r>
            <a:r>
              <a:rPr lang="en-US" altLang="zh-CN" sz="18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GPIO.c</a:t>
            </a:r>
            <a:r>
              <a:rPr lang="zh-CN" altLang="en-US" sz="1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 和 </a:t>
            </a:r>
            <a:r>
              <a:rPr lang="en-US" altLang="zh-CN" sz="1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.h</a:t>
            </a:r>
            <a:r>
              <a:rPr lang="zh-CN" altLang="en-US" sz="1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文件。</a:t>
            </a:r>
          </a:p>
          <a:p>
            <a:pPr marL="0" indent="0" defTabSz="685800">
              <a:lnSpc>
                <a:spcPct val="150000"/>
              </a:lnSpc>
              <a:buClr>
                <a:srgbClr val="0563C1"/>
              </a:buClr>
              <a:buNone/>
            </a:pPr>
            <a:r>
              <a:rPr lang="en-US" altLang="zh-C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4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、通过</a:t>
            </a:r>
            <a:r>
              <a:rPr lang="en-US" altLang="zh-C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KEIL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编程实现以下功能</a:t>
            </a:r>
            <a:r>
              <a:rPr lang="zh-CN" altLang="en-US" sz="18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按下</a:t>
            </a:r>
            <a:r>
              <a:rPr lang="en-US" altLang="zh-CN" sz="18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B1</a:t>
            </a:r>
            <a:r>
              <a:rPr lang="zh-CN" altLang="en-US" sz="18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流水灯向左循环（松手有效</a:t>
            </a:r>
            <a:r>
              <a:rPr lang="en-US" altLang="zh-CN" sz="18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8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间隔</a:t>
            </a:r>
            <a:r>
              <a:rPr lang="en-US" altLang="zh-CN" sz="18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50ms</a:t>
            </a:r>
            <a:r>
              <a:rPr lang="zh-CN" altLang="en-US" sz="18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）；按下</a:t>
            </a:r>
            <a:r>
              <a:rPr lang="en-US" altLang="zh-CN" sz="18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B2</a:t>
            </a:r>
            <a:r>
              <a:rPr lang="zh-CN" altLang="en-US" sz="18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键流水灯向右循环（按下开始，间隔</a:t>
            </a:r>
            <a:r>
              <a:rPr lang="en-US" altLang="zh-CN" sz="18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500ms</a:t>
            </a:r>
            <a:r>
              <a:rPr lang="zh-CN" altLang="en-US" sz="18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zh-CN" altLang="en-US" sz="18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按下</a:t>
            </a:r>
            <a:r>
              <a:rPr lang="en-US" altLang="zh-CN" sz="18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B3</a:t>
            </a:r>
            <a:r>
              <a:rPr lang="zh-CN" altLang="en-US" sz="18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键，打开蜂鸣器；按下</a:t>
            </a:r>
            <a:r>
              <a:rPr lang="en-US" altLang="zh-CN" sz="18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B4</a:t>
            </a:r>
            <a:r>
              <a:rPr lang="zh-CN" altLang="en-US" sz="18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键，回到初始静默模式；</a:t>
            </a:r>
            <a:endParaRPr lang="en-US" altLang="zh-CN" sz="1800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defTabSz="685800">
              <a:lnSpc>
                <a:spcPct val="150000"/>
              </a:lnSpc>
              <a:buClr>
                <a:srgbClr val="0563C1"/>
              </a:buClr>
              <a:buNone/>
            </a:pPr>
            <a:r>
              <a:rPr lang="en-US" altLang="zh-CN" sz="18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1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调试程序，优化程序可读性。</a:t>
            </a:r>
            <a:endParaRPr lang="en-US" altLang="zh-CN" sz="1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lvl="0" algn="l">
              <a:buNone/>
            </a:pPr>
            <a:r>
              <a:rPr lang="en-US" altLang="zh-C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  <a:sym typeface="+mn-ea"/>
              </a:rPr>
              <a:t>、实现其他自选</a:t>
            </a:r>
            <a:r>
              <a:rPr lang="zh-CN" altLang="en-US" sz="1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  <a:sym typeface="+mn-ea"/>
              </a:rPr>
              <a:t>创意功能；</a:t>
            </a:r>
          </a:p>
        </p:txBody>
      </p:sp>
    </p:spTree>
    <p:extLst>
      <p:ext uri="{BB962C8B-B14F-4D97-AF65-F5344CB8AC3E}">
        <p14:creationId xmlns:p14="http://schemas.microsoft.com/office/powerpoint/2010/main" val="1046009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545057" y="147851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操作过程（可加页）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23102" y="1274146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40F4BB25-9673-0D7D-3B8C-D1E7B907D198}"/>
              </a:ext>
            </a:extLst>
          </p:cNvPr>
          <p:cNvSpPr txBox="1"/>
          <p:nvPr/>
        </p:nvSpPr>
        <p:spPr>
          <a:xfrm>
            <a:off x="423102" y="1670050"/>
            <a:ext cx="6032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按照下图配置 </a:t>
            </a:r>
            <a:r>
              <a:rPr lang="en-US" altLang="zh-CN" dirty="0" err="1"/>
              <a:t>CubeMX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dirty="0"/>
              <a:t>包含 </a:t>
            </a:r>
            <a:r>
              <a:rPr lang="en-US" altLang="zh-CN" dirty="0"/>
              <a:t>LED</a:t>
            </a:r>
            <a:r>
              <a:rPr lang="zh-CN" altLang="en-US" dirty="0"/>
              <a:t>、</a:t>
            </a:r>
            <a:r>
              <a:rPr lang="en-US" altLang="zh-CN" dirty="0"/>
              <a:t>KEY </a:t>
            </a:r>
            <a:r>
              <a:rPr lang="zh-CN" altLang="en-US" dirty="0"/>
              <a:t>和 </a:t>
            </a:r>
            <a:r>
              <a:rPr lang="en-US" altLang="zh-CN" dirty="0"/>
              <a:t>BEEP</a:t>
            </a:r>
            <a:r>
              <a:rPr lang="zh-CN" altLang="en-US" dirty="0"/>
              <a:t>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F50D5AF-7D2C-7397-44EB-DBF43FC36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2250315"/>
            <a:ext cx="6210300" cy="362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291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303662" y="336468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核心代码及注释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C991D41-CFFF-1E39-E497-1B0728846F56}"/>
              </a:ext>
            </a:extLst>
          </p:cNvPr>
          <p:cNvSpPr txBox="1"/>
          <p:nvPr/>
        </p:nvSpPr>
        <p:spPr>
          <a:xfrm>
            <a:off x="423102" y="1670050"/>
            <a:ext cx="60322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添加代码，此页中包含：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设备状态宏定义。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添加两个全局变量。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添加蜂鸣器和关闭全部设备的函数声明。</a:t>
            </a: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00A9379-590D-DF85-FC3D-F719319DD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15" y="3223075"/>
            <a:ext cx="6455370" cy="408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701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303662" y="336468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核心代码及注释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C991D41-CFFF-1E39-E497-1B0728846F56}"/>
              </a:ext>
            </a:extLst>
          </p:cNvPr>
          <p:cNvSpPr txBox="1"/>
          <p:nvPr/>
        </p:nvSpPr>
        <p:spPr>
          <a:xfrm>
            <a:off x="423102" y="1670050"/>
            <a:ext cx="60322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添加代码，此页中包含：</a:t>
            </a:r>
            <a:endParaRPr lang="en-US" altLang="zh-CN" dirty="0"/>
          </a:p>
          <a:p>
            <a:r>
              <a:rPr lang="zh-CN" altLang="en-US" dirty="0"/>
              <a:t>在 </a:t>
            </a:r>
            <a:r>
              <a:rPr lang="en-US" altLang="zh-CN" dirty="0"/>
              <a:t>`while(1)` </a:t>
            </a:r>
            <a:r>
              <a:rPr lang="zh-CN" altLang="en-US" dirty="0"/>
              <a:t>中添加按键扫描代码</a:t>
            </a:r>
            <a:endParaRPr lang="en-US" altLang="zh-CN" dirty="0"/>
          </a:p>
          <a:p>
            <a:r>
              <a:rPr lang="zh-CN" altLang="en-US" dirty="0"/>
              <a:t>要点：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从左向右的流水 </a:t>
            </a:r>
            <a:r>
              <a:rPr lang="en-US" altLang="zh-CN" dirty="0"/>
              <a:t>LED </a:t>
            </a:r>
            <a:r>
              <a:rPr lang="zh-CN" altLang="en-US" dirty="0"/>
              <a:t>采用阻塞方式进行按键扫描，即在读入电压为低电平时使用 </a:t>
            </a:r>
            <a:r>
              <a:rPr lang="en-US" altLang="zh-CN" dirty="0"/>
              <a:t>while </a:t>
            </a:r>
            <a:r>
              <a:rPr lang="zh-CN" altLang="en-US" dirty="0"/>
              <a:t>进行阻塞以产生松手触发的效果。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112</a:t>
            </a:r>
            <a:r>
              <a:rPr lang="zh-CN" altLang="en-US" dirty="0"/>
              <a:t>、</a:t>
            </a:r>
            <a:r>
              <a:rPr lang="en-US" altLang="zh-CN" dirty="0"/>
              <a:t>113</a:t>
            </a:r>
            <a:r>
              <a:rPr lang="zh-CN" altLang="en-US" dirty="0"/>
              <a:t>和</a:t>
            </a:r>
            <a:r>
              <a:rPr lang="en-US" altLang="zh-CN" dirty="0"/>
              <a:t>123</a:t>
            </a:r>
            <a:r>
              <a:rPr lang="zh-CN" altLang="en-US" dirty="0"/>
              <a:t>、</a:t>
            </a:r>
            <a:r>
              <a:rPr lang="en-US" altLang="zh-CN" dirty="0"/>
              <a:t>124</a:t>
            </a:r>
            <a:r>
              <a:rPr lang="zh-CN" altLang="en-US" dirty="0"/>
              <a:t>行代码的意义是进行流水的初始化，以便在按键触发后能够打断当前流水状态进行新的流水（此段代码需要结合后面 </a:t>
            </a:r>
            <a:r>
              <a:rPr lang="en-US" altLang="zh-CN" dirty="0" err="1"/>
              <a:t>systick</a:t>
            </a:r>
            <a:r>
              <a:rPr lang="en-US" altLang="zh-CN" dirty="0"/>
              <a:t> </a:t>
            </a:r>
            <a:r>
              <a:rPr lang="zh-CN" altLang="en-US" dirty="0"/>
              <a:t>的回调函数中的代码来看）。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按键触发主要内容是设置 </a:t>
            </a:r>
            <a:r>
              <a:rPr lang="en-US" altLang="zh-CN" dirty="0"/>
              <a:t>device </a:t>
            </a:r>
            <a:r>
              <a:rPr lang="zh-CN" altLang="en-US" dirty="0"/>
              <a:t>状态。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0541E4-49BF-E54F-C34D-87D2740DD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66" y="4953000"/>
            <a:ext cx="6155267" cy="460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7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303662" y="336468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核心代码及注释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C991D41-CFFF-1E39-E497-1B0728846F56}"/>
              </a:ext>
            </a:extLst>
          </p:cNvPr>
          <p:cNvSpPr txBox="1"/>
          <p:nvPr/>
        </p:nvSpPr>
        <p:spPr>
          <a:xfrm>
            <a:off x="423102" y="1670050"/>
            <a:ext cx="60322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添加代码，此页中包含：</a:t>
            </a:r>
            <a:endParaRPr lang="en-US" altLang="zh-CN" dirty="0"/>
          </a:p>
          <a:p>
            <a:r>
              <a:rPr lang="zh-CN" altLang="en-US" dirty="0"/>
              <a:t>第一张使用 </a:t>
            </a:r>
            <a:r>
              <a:rPr lang="en-US" altLang="zh-CN" dirty="0" err="1"/>
              <a:t>systick</a:t>
            </a:r>
            <a:r>
              <a:rPr lang="zh-CN" altLang="en-US" dirty="0"/>
              <a:t> 的回调函数，需要在中断文件中添加回调函数</a:t>
            </a:r>
            <a:endParaRPr lang="en-US" altLang="zh-CN" dirty="0"/>
          </a:p>
          <a:p>
            <a:r>
              <a:rPr lang="zh-CN" altLang="en-US" dirty="0"/>
              <a:t>第二张中实现了蜂鸣器和关闭所有外设的函数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9853D9-66A3-F699-67D8-7F1EB5841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13" y="3185043"/>
            <a:ext cx="5952374" cy="336880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0E013F5-E266-94F6-60AA-700EDF4B3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57" y="6868513"/>
            <a:ext cx="6124557" cy="137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222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303662" y="336468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核心代码及注释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C991D41-CFFF-1E39-E497-1B0728846F56}"/>
              </a:ext>
            </a:extLst>
          </p:cNvPr>
          <p:cNvSpPr txBox="1"/>
          <p:nvPr/>
        </p:nvSpPr>
        <p:spPr>
          <a:xfrm>
            <a:off x="423102" y="1670050"/>
            <a:ext cx="60322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添加代码，此页中包含：</a:t>
            </a:r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使用回调函数，每毫秒调用一次，用 </a:t>
            </a:r>
            <a:r>
              <a:rPr lang="en-US" altLang="zh-CN" dirty="0" err="1"/>
              <a:t>led_cnt</a:t>
            </a:r>
            <a:r>
              <a:rPr lang="en-US" altLang="zh-CN" dirty="0"/>
              <a:t> </a:t>
            </a:r>
            <a:r>
              <a:rPr lang="zh-CN" altLang="en-US" dirty="0"/>
              <a:t>变量作为计数器进行计时，实现 </a:t>
            </a:r>
            <a:r>
              <a:rPr lang="en-US" altLang="zh-CN" dirty="0"/>
              <a:t>50 </a:t>
            </a:r>
            <a:r>
              <a:rPr lang="en-US" altLang="zh-CN" dirty="0" err="1"/>
              <a:t>ms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/>
              <a:t>500 </a:t>
            </a:r>
            <a:r>
              <a:rPr lang="en-US" altLang="zh-CN" dirty="0" err="1"/>
              <a:t>ms</a:t>
            </a:r>
            <a:r>
              <a:rPr lang="en-US" altLang="zh-CN" dirty="0"/>
              <a:t> </a:t>
            </a:r>
            <a:r>
              <a:rPr lang="zh-CN" altLang="en-US" dirty="0"/>
              <a:t>的计时功能。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最外层分支语句判断是设备状态（按键选择）；第二层分支语句读取流水灯当前的状态，以此判断下一状态；第三层分支语句判断是按键 </a:t>
            </a:r>
            <a:r>
              <a:rPr lang="en-US" altLang="zh-CN" dirty="0"/>
              <a:t>0 </a:t>
            </a:r>
            <a:r>
              <a:rPr lang="zh-CN" altLang="en-US" dirty="0"/>
              <a:t>还是按键 </a:t>
            </a:r>
            <a:r>
              <a:rPr lang="en-US" altLang="zh-CN" dirty="0"/>
              <a:t>1</a:t>
            </a:r>
            <a:r>
              <a:rPr lang="zh-CN" altLang="en-US" dirty="0"/>
              <a:t>触发</a:t>
            </a:r>
            <a:r>
              <a:rPr lang="en-US" altLang="zh-CN" dirty="0"/>
              <a:t> </a:t>
            </a:r>
            <a:r>
              <a:rPr lang="zh-CN" altLang="en-US" dirty="0"/>
              <a:t>，以此确定下来延时时间和流水方式。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最后，中断的回调函数使用了全部为分支语句，不包含循环语句，使得时间复杂度 </a:t>
            </a:r>
            <a:r>
              <a:rPr lang="en-US" altLang="zh-CN" dirty="0"/>
              <a:t>O(n) </a:t>
            </a:r>
            <a:r>
              <a:rPr lang="zh-CN" altLang="en-US" dirty="0"/>
              <a:t>始终维持在 </a:t>
            </a:r>
            <a:r>
              <a:rPr lang="en-US" altLang="zh-CN" dirty="0"/>
              <a:t>1</a:t>
            </a:r>
            <a:r>
              <a:rPr lang="zh-CN" altLang="en-US" dirty="0"/>
              <a:t>，故效果较为稳定，实验结果也证明，效果较为稳定。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E7E257-8EBB-6431-7F0B-2BE5DA36C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49" y="5213200"/>
            <a:ext cx="5910774" cy="414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73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AE4258-47E2-C7D5-E433-50CD39E49DA0}"/>
              </a:ext>
            </a:extLst>
          </p:cNvPr>
          <p:cNvSpPr/>
          <p:nvPr/>
        </p:nvSpPr>
        <p:spPr>
          <a:xfrm>
            <a:off x="136478" y="147851"/>
            <a:ext cx="6605516" cy="9610298"/>
          </a:xfrm>
          <a:prstGeom prst="rect">
            <a:avLst/>
          </a:prstGeom>
          <a:noFill/>
          <a:ln w="381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47A734-D22F-6728-EE70-9F776C7A29E2}"/>
              </a:ext>
            </a:extLst>
          </p:cNvPr>
          <p:cNvSpPr txBox="1">
            <a:spLocks/>
          </p:cNvSpPr>
          <p:nvPr/>
        </p:nvSpPr>
        <p:spPr>
          <a:xfrm>
            <a:off x="211147" y="423249"/>
            <a:ext cx="3650776" cy="976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核心代码及注释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D7B59E-CD4D-1DDE-9675-A020672E9732}"/>
              </a:ext>
            </a:extLst>
          </p:cNvPr>
          <p:cNvCxnSpPr>
            <a:cxnSpLocks/>
          </p:cNvCxnSpPr>
          <p:nvPr/>
        </p:nvCxnSpPr>
        <p:spPr>
          <a:xfrm>
            <a:off x="412866" y="1501254"/>
            <a:ext cx="60322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26E3EA47-24A4-E7A5-3DA8-13E461D85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47" y="1608340"/>
            <a:ext cx="6435706" cy="51036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E1A42E7-AFD9-9CDB-7368-17554C291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47" y="6712993"/>
            <a:ext cx="6439652" cy="277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4014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49</TotalTime>
  <Words>841</Words>
  <Application>Microsoft Office PowerPoint</Application>
  <PresentationFormat>A4 纸张(210x297 毫米)</PresentationFormat>
  <Paragraphs>79</Paragraphs>
  <Slides>22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等线</vt:lpstr>
      <vt:lpstr>微软雅黑</vt:lpstr>
      <vt:lpstr>Arial</vt:lpstr>
      <vt:lpstr>Calibri</vt:lpstr>
      <vt:lpstr>Calibri Light</vt:lpstr>
      <vt:lpstr>Office 主题​​</vt:lpstr>
      <vt:lpstr>实验二  GPIO操作一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实验三  GPIO操作2：板级支持包的修改与添加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实验一  嵌入式开发软硬件平台使用</dc:title>
  <dc:creator>吴 永辉</dc:creator>
  <cp:lastModifiedBy>邱 金羽</cp:lastModifiedBy>
  <cp:revision>8</cp:revision>
  <dcterms:created xsi:type="dcterms:W3CDTF">2023-03-03T00:59:03Z</dcterms:created>
  <dcterms:modified xsi:type="dcterms:W3CDTF">2023-04-12T08:39:23Z</dcterms:modified>
</cp:coreProperties>
</file>